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33" r:id="rId47"/>
    <p:sldId id="334" r:id="rId48"/>
    <p:sldId id="335"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94133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Nam1212/Applied-Data-Science-Capstone/tree/161c299d03bdd45ef3ebeff011f5517635ffed6d/Applied%20Data%20Science%20Capston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&lt;Vo Nhat Nam&gt;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&lt;27/06/2023&gt;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a:t>Dealing with Missing Values</a:t>
            </a:r>
          </a:p>
          <a:p>
            <a:r>
              <a:rPr lang="en-US" sz="2400" dirty="0"/>
              <a:t>Calculate the number of launches on each site</a:t>
            </a:r>
          </a:p>
          <a:p>
            <a:r>
              <a:rPr lang="en-US" sz="2400" dirty="0"/>
              <a:t>Calculate the number and occurrence of each orbit</a:t>
            </a:r>
          </a:p>
          <a:p>
            <a:r>
              <a:rPr lang="en-US" sz="2400" dirty="0"/>
              <a:t> Calculate the number and </a:t>
            </a:r>
            <a:r>
              <a:rPr lang="en-US" sz="2400" dirty="0" err="1"/>
              <a:t>occurence</a:t>
            </a:r>
            <a:r>
              <a:rPr lang="en-US" sz="2400" dirty="0"/>
              <a:t> of mission outcome of the orbits</a:t>
            </a:r>
          </a:p>
          <a:p>
            <a:r>
              <a:rPr lang="en-US" sz="2400" dirty="0"/>
              <a:t>Create a landing outcome label from Outcome </a:t>
            </a:r>
            <a:r>
              <a:rPr lang="en-US" sz="2400" dirty="0" smtClean="0"/>
              <a:t>column</a:t>
            </a:r>
            <a:r>
              <a:rPr lang="en-US" sz="2400" dirty="0"/>
              <a:t> </a:t>
            </a:r>
            <a:r>
              <a:rPr lang="en-US" sz="2400" dirty="0" smtClean="0"/>
              <a:t>with landing successful is 1; otherwise is 0</a:t>
            </a:r>
            <a:r>
              <a:rPr lang="en-US" sz="2400" dirty="0"/>
              <a:t/>
            </a:r>
            <a:br>
              <a:rPr lang="en-US" sz="2400" dirty="0"/>
            </a:br>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400" dirty="0"/>
              <a:t>We can plot out the </a:t>
            </a:r>
            <a:r>
              <a:rPr lang="en-US" sz="2400" dirty="0" err="1" smtClean="0"/>
              <a:t>FlightNumber</a:t>
            </a:r>
            <a:r>
              <a:rPr lang="en-US" sz="2400" dirty="0" smtClean="0"/>
              <a:t> vs</a:t>
            </a:r>
            <a:r>
              <a:rPr lang="en-US" sz="2400" dirty="0"/>
              <a:t>. </a:t>
            </a:r>
            <a:r>
              <a:rPr lang="en-US" sz="2400" dirty="0" err="1" smtClean="0"/>
              <a:t>PayloadMass</a:t>
            </a:r>
            <a:r>
              <a:rPr lang="en-US" sz="2400" dirty="0" smtClean="0"/>
              <a:t> and </a:t>
            </a:r>
            <a:r>
              <a:rPr lang="en-US" sz="2400" dirty="0"/>
              <a:t>overlay the outcome of the launch. We see that as the flight number increases, the first stage is more likely to land successfully. </a:t>
            </a:r>
            <a:endParaRPr lang="en-US" sz="2400" dirty="0" smtClean="0"/>
          </a:p>
          <a:p>
            <a:r>
              <a:rPr lang="en-US" sz="2400" dirty="0"/>
              <a:t>Visualize the relationship between Flight Number and Launch Site</a:t>
            </a:r>
          </a:p>
          <a:p>
            <a:r>
              <a:rPr lang="en-US" sz="2400" dirty="0"/>
              <a:t> Visualize the relationship between Payload and Launch Site</a:t>
            </a:r>
          </a:p>
          <a:p>
            <a:r>
              <a:rPr lang="en-US" sz="2400" dirty="0"/>
              <a:t> Visualize the relationship between success rate of each orbit type</a:t>
            </a:r>
          </a:p>
          <a:p>
            <a:r>
              <a:rPr lang="en-US" sz="2400" dirty="0"/>
              <a:t> Visualize the relationship between </a:t>
            </a:r>
            <a:r>
              <a:rPr lang="en-US" sz="2400" dirty="0" err="1"/>
              <a:t>FlightNumber</a:t>
            </a:r>
            <a:r>
              <a:rPr lang="en-US" sz="2400" dirty="0"/>
              <a:t> and Orbit type</a:t>
            </a:r>
          </a:p>
          <a:p>
            <a:r>
              <a:rPr lang="en-US" sz="2400" dirty="0"/>
              <a:t> Visualize the relationship between Payload and Orbit type</a:t>
            </a:r>
          </a:p>
          <a:p>
            <a:r>
              <a:rPr lang="en-US" sz="2400" dirty="0"/>
              <a:t>Visualize the launch success yearly trend</a:t>
            </a: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smtClean="0"/>
              <a:t>Queried </a:t>
            </a:r>
            <a:r>
              <a:rPr lang="en-US" dirty="0"/>
              <a:t>using SQL Python integration. </a:t>
            </a:r>
            <a:endParaRPr lang="en-US" dirty="0" smtClean="0"/>
          </a:p>
          <a:p>
            <a:r>
              <a:rPr lang="en-US" dirty="0" smtClean="0"/>
              <a:t>Queries </a:t>
            </a:r>
            <a:r>
              <a:rPr lang="en-US" dirty="0"/>
              <a:t>were made to get a better understanding of the dataset. </a:t>
            </a:r>
            <a:endParaRPr lang="en-US" dirty="0" smtClean="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Mark the success/failed launches for each site on the </a:t>
            </a:r>
            <a:r>
              <a:rPr lang="en-US" dirty="0"/>
              <a:t>map to see if the influence of the terrain helps with </a:t>
            </a:r>
            <a:r>
              <a:rPr lang="en-US" dirty="0" smtClean="0"/>
              <a:t>success</a:t>
            </a:r>
          </a:p>
          <a:p>
            <a:r>
              <a:rPr lang="en-US" dirty="0"/>
              <a:t> Calculate the distances between a launch site to its </a:t>
            </a:r>
            <a:r>
              <a:rPr lang="en-US" dirty="0" smtClean="0"/>
              <a:t>proximities</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smtClean="0"/>
              <a:t>Show </a:t>
            </a:r>
            <a:r>
              <a:rPr lang="en-US" sz="2400" dirty="0" err="1" smtClean="0"/>
              <a:t>Spacex</a:t>
            </a:r>
            <a:r>
              <a:rPr lang="en-US" sz="2400" dirty="0" smtClean="0"/>
              <a:t> Launch records dashboard</a:t>
            </a:r>
          </a:p>
          <a:p>
            <a:pPr>
              <a:lnSpc>
                <a:spcPct val="100000"/>
              </a:lnSpc>
              <a:spcBef>
                <a:spcPts val="1400"/>
              </a:spcBef>
            </a:pPr>
            <a:r>
              <a:rPr lang="en-US" sz="2400" dirty="0" smtClean="0"/>
              <a:t>Includes </a:t>
            </a:r>
            <a:r>
              <a:rPr lang="en-US" sz="2400" dirty="0"/>
              <a:t>a pie chart and a scatter plot</a:t>
            </a:r>
          </a:p>
          <a:p>
            <a:pPr>
              <a:lnSpc>
                <a:spcPct val="100000"/>
              </a:lnSpc>
              <a:spcBef>
                <a:spcPts val="1400"/>
              </a:spcBef>
            </a:pPr>
            <a:r>
              <a:rPr lang="en-US" sz="2400" dirty="0"/>
              <a:t>Pie chart for </a:t>
            </a:r>
            <a:r>
              <a:rPr lang="en-US" sz="2400" dirty="0" smtClean="0"/>
              <a:t>launch </a:t>
            </a:r>
            <a:r>
              <a:rPr lang="en-US" sz="2400" dirty="0"/>
              <a:t>sites are </a:t>
            </a:r>
            <a:r>
              <a:rPr lang="en-US" sz="2400" dirty="0" smtClean="0"/>
              <a:t>selected</a:t>
            </a:r>
          </a:p>
          <a:p>
            <a:pPr>
              <a:lnSpc>
                <a:spcPct val="100000"/>
              </a:lnSpc>
              <a:spcBef>
                <a:spcPts val="1400"/>
              </a:spcBef>
            </a:pPr>
            <a:r>
              <a:rPr lang="en-US" sz="2400" dirty="0"/>
              <a:t>A</a:t>
            </a:r>
            <a:r>
              <a:rPr lang="en-US" sz="2400" dirty="0" smtClean="0"/>
              <a:t> </a:t>
            </a:r>
            <a:r>
              <a:rPr lang="en-US" sz="2400" dirty="0"/>
              <a:t>Range Slider to Select Payload</a:t>
            </a:r>
          </a:p>
          <a:p>
            <a:pPr>
              <a:lnSpc>
                <a:spcPct val="100000"/>
              </a:lnSpc>
              <a:spcBef>
                <a:spcPts val="1400"/>
              </a:spcBef>
            </a:pP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p:cNvSpPr/>
          <p:nvPr/>
        </p:nvSpPr>
        <p:spPr>
          <a:xfrm>
            <a:off x="1066799" y="2932287"/>
            <a:ext cx="1882877" cy="21608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Standardize</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3338051" y="2932287"/>
            <a:ext cx="1971367" cy="21608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Spilt data </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5832223" y="2932287"/>
            <a:ext cx="2359742" cy="21608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Test with each model logistic, KNN, Decision tree, SVM with </a:t>
            </a:r>
            <a:r>
              <a:rPr lang="en-US" dirty="0" err="1" smtClean="0">
                <a:ln w="0"/>
                <a:solidFill>
                  <a:schemeClr val="tx1"/>
                </a:solidFill>
                <a:effectLst>
                  <a:outerShdw blurRad="38100" dist="19050" dir="2700000" algn="tl" rotWithShape="0">
                    <a:schemeClr val="dk1">
                      <a:alpha val="40000"/>
                    </a:schemeClr>
                  </a:outerShdw>
                </a:effectLst>
              </a:rPr>
              <a:t>GridSearchCV</a:t>
            </a:r>
            <a:r>
              <a:rPr lang="en-US" dirty="0" smtClean="0">
                <a:ln w="0"/>
                <a:solidFill>
                  <a:schemeClr val="tx1"/>
                </a:solidFill>
                <a:effectLst>
                  <a:outerShdw blurRad="38100" dist="19050" dir="2700000" algn="tl" rotWithShape="0">
                    <a:schemeClr val="dk1">
                      <a:alpha val="40000"/>
                    </a:schemeClr>
                  </a:outerShdw>
                </a:effectLst>
              </a:rPr>
              <a:t> to find best parameter</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8714771" y="2932287"/>
            <a:ext cx="2376015" cy="21608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solidFill>
                  <a:schemeClr val="tx1"/>
                </a:solidFill>
              </a:rPr>
              <a:t>Compare model with confusion models</a:t>
            </a:r>
            <a:endParaRPr lang="en-US" dirty="0">
              <a:solidFill>
                <a:schemeClr val="tx1"/>
              </a:solidFill>
            </a:endParaRPr>
          </a:p>
        </p:txBody>
      </p:sp>
      <p:cxnSp>
        <p:nvCxnSpPr>
          <p:cNvPr id="10" name="Straight Arrow Connector 9"/>
          <p:cNvCxnSpPr>
            <a:stCxn id="6" idx="3"/>
            <a:endCxn id="7" idx="1"/>
          </p:cNvCxnSpPr>
          <p:nvPr/>
        </p:nvCxnSpPr>
        <p:spPr>
          <a:xfrm>
            <a:off x="2949676" y="4012698"/>
            <a:ext cx="388375"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1" name="Straight Arrow Connector 10"/>
          <p:cNvCxnSpPr>
            <a:stCxn id="7" idx="3"/>
            <a:endCxn id="8" idx="1"/>
          </p:cNvCxnSpPr>
          <p:nvPr/>
        </p:nvCxnSpPr>
        <p:spPr>
          <a:xfrm>
            <a:off x="5309418" y="4012698"/>
            <a:ext cx="522805"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2" name="Straight Arrow Connector 11"/>
          <p:cNvCxnSpPr>
            <a:stCxn id="8" idx="3"/>
            <a:endCxn id="9" idx="1"/>
          </p:cNvCxnSpPr>
          <p:nvPr/>
        </p:nvCxnSpPr>
        <p:spPr>
          <a:xfrm>
            <a:off x="8191965" y="4012698"/>
            <a:ext cx="52280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860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mn-lt"/>
              </a:rPr>
              <a:t>finally the results of our model with about </a:t>
            </a:r>
            <a:r>
              <a:rPr lang="en-US" sz="2400" dirty="0" smtClean="0">
                <a:latin typeface="+mn-lt"/>
              </a:rPr>
              <a:t>89% </a:t>
            </a:r>
            <a:r>
              <a:rPr lang="en-US" sz="2400" dirty="0">
                <a:latin typeface="+mn-lt"/>
              </a:rPr>
              <a:t>accuracy.</a:t>
            </a:r>
            <a:endParaRPr lang="en-US" sz="18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26856" y="5332834"/>
            <a:ext cx="8347853" cy="1385478"/>
          </a:xfrm>
          <a:prstGeom prst="rect">
            <a:avLst/>
          </a:prstGeom>
        </p:spPr>
        <p:txBody>
          <a:bodyPr>
            <a:normAutofit/>
          </a:bodyPr>
          <a:lstStyle/>
          <a:p>
            <a:pPr marL="0" indent="0">
              <a:lnSpc>
                <a:spcPct val="100000"/>
              </a:lnSpc>
              <a:spcBef>
                <a:spcPts val="1400"/>
              </a:spcBef>
              <a:buNone/>
            </a:pPr>
            <a:r>
              <a:rPr lang="en-US" dirty="0"/>
              <a:t>We see that as the flight number increases, the first stage is more likely to land successfully.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p:cNvPicPr>
            <a:picLocks noChangeAspect="1"/>
          </p:cNvPicPr>
          <p:nvPr/>
        </p:nvPicPr>
        <p:blipFill>
          <a:blip r:embed="rId3"/>
          <a:stretch>
            <a:fillRect/>
          </a:stretch>
        </p:blipFill>
        <p:spPr>
          <a:xfrm>
            <a:off x="3330307" y="1444266"/>
            <a:ext cx="4170547" cy="3776662"/>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38424"/>
            <a:ext cx="3438195" cy="259592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Different payload between </a:t>
            </a:r>
            <a:r>
              <a:rPr lang="en-US" sz="2200" dirty="0" err="1" smtClean="0">
                <a:solidFill>
                  <a:schemeClr val="accent3">
                    <a:lumMod val="25000"/>
                  </a:schemeClr>
                </a:solidFill>
                <a:latin typeface="Abadi" panose="020B0604020104020204" pitchFamily="34" charset="0"/>
              </a:rPr>
              <a:t>launchsite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4942872" y="1568667"/>
            <a:ext cx="5143500" cy="4657725"/>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ES-L1 and GEO successful completely and SO unsuccessful completely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164364" y="1759961"/>
            <a:ext cx="5219700" cy="4667250"/>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r>
              <a:rPr lang="en-US" sz="2400" dirty="0"/>
              <a:t>You should see that in the LEO orbit the Success appears related to the number of flights; on the other hand, there seems to be no relationship between flight number when in GTO orbit.</a:t>
            </a:r>
          </a:p>
          <a:p>
            <a:r>
              <a:rPr lang="en-US" sz="2400" dirty="0"/>
              <a:t/>
            </a:r>
            <a:br>
              <a:rPr lang="en-US" sz="2400" dirty="0"/>
            </a:br>
            <a:endParaRPr lang="en-US" sz="2400"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506525" y="1559142"/>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4264105" cy="4205748"/>
          </a:xfrm>
          <a:prstGeom prst="rect">
            <a:avLst/>
          </a:prstGeom>
        </p:spPr>
        <p:txBody>
          <a:bodyPr>
            <a:noAutofit/>
          </a:bodyPr>
          <a:lstStyle/>
          <a:p>
            <a:r>
              <a:rPr lang="en-US" sz="2400" dirty="0"/>
              <a:t>With heavy payloads the successful landing or positive landing rate are more </a:t>
            </a:r>
            <a:r>
              <a:rPr lang="en-US" sz="2400" dirty="0" smtClean="0"/>
              <a:t>for LEO </a:t>
            </a:r>
            <a:r>
              <a:rPr lang="en-US" sz="2400" dirty="0"/>
              <a:t>and ISS.   </a:t>
            </a:r>
          </a:p>
          <a:p>
            <a:r>
              <a:rPr lang="en-US" sz="2400" dirty="0"/>
              <a:t/>
            </a:r>
            <a:br>
              <a:rPr lang="en-US" sz="2400" dirty="0"/>
            </a:br>
            <a:r>
              <a:rPr lang="en-US" sz="2400" dirty="0"/>
              <a:t>However for GTO we cannot distinguish this well as both positive landing rate and negative landing(unsuccessful mission) are both there here.</a:t>
            </a:r>
          </a:p>
          <a:p>
            <a:pPr marL="0" indent="0">
              <a:buNone/>
            </a:pPr>
            <a:r>
              <a:rPr lang="en-US" sz="2400" dirty="0"/>
              <a:t/>
            </a:r>
            <a:br>
              <a:rPr lang="en-US" sz="2400" dirty="0"/>
            </a:br>
            <a:r>
              <a:rPr lang="en-US" sz="2400" dirty="0"/>
              <a:t/>
            </a:r>
            <a:br>
              <a:rPr lang="en-US" sz="2400" dirty="0"/>
            </a:br>
            <a:r>
              <a:rPr lang="en-US" sz="2400" dirty="0"/>
              <a:t/>
            </a:r>
            <a:br>
              <a:rPr lang="en-US" sz="2400" dirty="0"/>
            </a:br>
            <a:endParaRPr lang="en-US" sz="24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5191892" y="1478834"/>
            <a:ext cx="5210175" cy="466725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a:t>
            </a:r>
            <a:r>
              <a:rPr lang="en-US" sz="2200" dirty="0" smtClean="0">
                <a:solidFill>
                  <a:schemeClr val="accent3">
                    <a:lumMod val="25000"/>
                  </a:schemeClr>
                </a:solidFill>
                <a:latin typeface="Abadi" panose="020B0604020104020204" pitchFamily="34" charset="0"/>
              </a:rPr>
              <a:t>uccessful increase over time since 2013 but decrease strong in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p:cNvPicPr>
            <a:picLocks noChangeAspect="1"/>
          </p:cNvPicPr>
          <p:nvPr/>
        </p:nvPicPr>
        <p:blipFill>
          <a:blip r:embed="rId3"/>
          <a:stretch>
            <a:fillRect/>
          </a:stretch>
        </p:blipFill>
        <p:spPr>
          <a:xfrm>
            <a:off x="5656467" y="1766545"/>
            <a:ext cx="5362575" cy="4114800"/>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2579119" y="1442338"/>
            <a:ext cx="6771359" cy="4984873"/>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855784" y="2213522"/>
            <a:ext cx="10274332" cy="2784188"/>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661716" y="2236199"/>
            <a:ext cx="10708630" cy="1844188"/>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840577" y="2395614"/>
            <a:ext cx="11046624" cy="2538529"/>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p:cNvPicPr>
            <a:picLocks noChangeAspect="1"/>
          </p:cNvPicPr>
          <p:nvPr/>
        </p:nvPicPr>
        <p:blipFill>
          <a:blip r:embed="rId3"/>
          <a:stretch>
            <a:fillRect/>
          </a:stretch>
        </p:blipFill>
        <p:spPr>
          <a:xfrm>
            <a:off x="945324" y="2344576"/>
            <a:ext cx="10232108" cy="2630548"/>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p:cNvPicPr>
            <a:picLocks noChangeAspect="1"/>
          </p:cNvPicPr>
          <p:nvPr/>
        </p:nvPicPr>
        <p:blipFill>
          <a:blip r:embed="rId3"/>
          <a:stretch>
            <a:fillRect/>
          </a:stretch>
        </p:blipFill>
        <p:spPr>
          <a:xfrm>
            <a:off x="779064" y="1825780"/>
            <a:ext cx="10678908" cy="3798271"/>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95269"/>
            <a:ext cx="10687961" cy="49319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latin typeface="+mn-lt"/>
              </a:rPr>
              <a:t>Collected data from public </a:t>
            </a:r>
            <a:r>
              <a:rPr lang="en-US" sz="2400" dirty="0" err="1">
                <a:latin typeface="+mn-lt"/>
              </a:rPr>
              <a:t>SpaceX</a:t>
            </a:r>
            <a:r>
              <a:rPr lang="en-US" sz="2400" dirty="0">
                <a:latin typeface="+mn-lt"/>
              </a:rPr>
              <a:t> API and </a:t>
            </a:r>
            <a:r>
              <a:rPr lang="en-US" sz="2400" dirty="0" err="1">
                <a:latin typeface="+mn-lt"/>
              </a:rPr>
              <a:t>SpaceX</a:t>
            </a:r>
            <a:r>
              <a:rPr lang="en-US" sz="2400" dirty="0">
                <a:latin typeface="+mn-lt"/>
              </a:rPr>
              <a:t> Wikipedia page. Created labels column ‘class’ which classifies successful landings. Explored data using SQL, visualization, folium maps, and dashboards. Gathered relevant columns to be used as features. </a:t>
            </a:r>
            <a:endParaRPr lang="en-US" sz="2400" dirty="0" smtClean="0">
              <a:latin typeface="+mn-lt"/>
            </a:endParaRPr>
          </a:p>
          <a:p>
            <a:pPr>
              <a:lnSpc>
                <a:spcPct val="100000"/>
              </a:lnSpc>
              <a:spcBef>
                <a:spcPts val="1400"/>
              </a:spcBef>
            </a:pPr>
            <a:r>
              <a:rPr lang="en-US" sz="2400" dirty="0" smtClean="0">
                <a:latin typeface="+mn-lt"/>
              </a:rPr>
              <a:t>Four </a:t>
            </a:r>
            <a:r>
              <a:rPr lang="en-US" sz="2400" dirty="0">
                <a:latin typeface="+mn-lt"/>
              </a:rPr>
              <a:t>machine learning models were produced: Logistic Regression, Support Vector Machine, Decision Tree Classifier, and K Nearest Neighbors. </a:t>
            </a:r>
            <a:r>
              <a:rPr lang="en-US" sz="2400" dirty="0" smtClean="0">
                <a:latin typeface="+mn-lt"/>
              </a:rPr>
              <a:t>All </a:t>
            </a:r>
            <a:r>
              <a:rPr lang="en-US" sz="2400" dirty="0">
                <a:latin typeface="+mn-lt"/>
              </a:rPr>
              <a:t>models over predicted successful landings. More data is needed for better model determination and accuracy.</a:t>
            </a: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048613" y="1354443"/>
            <a:ext cx="9991543" cy="4938202"/>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3076591" y="1491289"/>
            <a:ext cx="5369319" cy="4935922"/>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87741" y="1625945"/>
            <a:ext cx="10272233" cy="4057100"/>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2056705" y="1307681"/>
            <a:ext cx="7952533" cy="5200860"/>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Launch Site Locations </a:t>
            </a:r>
            <a:endParaRPr lang="en-US" dirty="0">
              <a:solidFill>
                <a:srgbClr val="0B49CB"/>
              </a:solidFill>
              <a:latin typeface="+mj-lt"/>
            </a:endParaRPr>
          </a:p>
        </p:txBody>
      </p:sp>
      <p:pic>
        <p:nvPicPr>
          <p:cNvPr id="6" name="Picture 5"/>
          <p:cNvPicPr>
            <a:picLocks noChangeAspect="1"/>
          </p:cNvPicPr>
          <p:nvPr/>
        </p:nvPicPr>
        <p:blipFill>
          <a:blip r:embed="rId3"/>
          <a:stretch>
            <a:fillRect/>
          </a:stretch>
        </p:blipFill>
        <p:spPr>
          <a:xfrm>
            <a:off x="692255" y="1691859"/>
            <a:ext cx="10964805" cy="4534533"/>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Color-Coded Launch Markers </a:t>
            </a:r>
            <a:endParaRPr lang="en-US" dirty="0">
              <a:solidFill>
                <a:srgbClr val="0B49CB"/>
              </a:solidFill>
              <a:latin typeface="+mj-lt"/>
            </a:endParaRPr>
          </a:p>
        </p:txBody>
      </p:sp>
      <p:pic>
        <p:nvPicPr>
          <p:cNvPr id="2" name="Picture 1"/>
          <p:cNvPicPr>
            <a:picLocks noChangeAspect="1"/>
          </p:cNvPicPr>
          <p:nvPr/>
        </p:nvPicPr>
        <p:blipFill>
          <a:blip r:embed="rId3"/>
          <a:stretch>
            <a:fillRect/>
          </a:stretch>
        </p:blipFill>
        <p:spPr>
          <a:xfrm>
            <a:off x="613597" y="1521151"/>
            <a:ext cx="10964805" cy="4906060"/>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mj-lt"/>
              </a:rPr>
              <a:t>distances between a launch site to its proximities</a:t>
            </a:r>
            <a:endParaRPr lang="en-US" dirty="0">
              <a:latin typeface="+mj-lt"/>
            </a:endParaRPr>
          </a:p>
        </p:txBody>
      </p:sp>
      <p:pic>
        <p:nvPicPr>
          <p:cNvPr id="2" name="Picture 1"/>
          <p:cNvPicPr>
            <a:picLocks noChangeAspect="1"/>
          </p:cNvPicPr>
          <p:nvPr/>
        </p:nvPicPr>
        <p:blipFill>
          <a:blip r:embed="rId3"/>
          <a:stretch>
            <a:fillRect/>
          </a:stretch>
        </p:blipFill>
        <p:spPr>
          <a:xfrm>
            <a:off x="1016228" y="1825994"/>
            <a:ext cx="10269383" cy="4601217"/>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Rate successful in launch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97623" y="2230645"/>
            <a:ext cx="8861043" cy="3094981"/>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54487"/>
            <a:ext cx="9453664" cy="3377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smtClean="0">
                <a:latin typeface="+mn-lt"/>
              </a:rPr>
              <a:t>Commercial </a:t>
            </a:r>
            <a:r>
              <a:rPr lang="en-US" sz="2400" dirty="0">
                <a:latin typeface="+mn-lt"/>
              </a:rPr>
              <a:t>Space Age is </a:t>
            </a:r>
            <a:r>
              <a:rPr lang="en-US" sz="2400" dirty="0" smtClean="0">
                <a:latin typeface="+mn-lt"/>
              </a:rPr>
              <a:t>Here</a:t>
            </a:r>
          </a:p>
          <a:p>
            <a:pPr>
              <a:spcBef>
                <a:spcPts val="1400"/>
              </a:spcBef>
            </a:pPr>
            <a:r>
              <a:rPr lang="en-US" sz="2400" dirty="0" smtClean="0">
                <a:latin typeface="+mn-lt"/>
              </a:rPr>
              <a:t>Space </a:t>
            </a:r>
            <a:r>
              <a:rPr lang="en-US" sz="2400" dirty="0">
                <a:latin typeface="+mn-lt"/>
              </a:rPr>
              <a:t>X has best pricing ($62 million vs. $165 million USD</a:t>
            </a:r>
            <a:r>
              <a:rPr lang="en-US" sz="2400" dirty="0" smtClean="0">
                <a:latin typeface="+mn-lt"/>
              </a:rPr>
              <a:t>)</a:t>
            </a:r>
          </a:p>
          <a:p>
            <a:pPr>
              <a:spcBef>
                <a:spcPts val="1400"/>
              </a:spcBef>
            </a:pPr>
            <a:r>
              <a:rPr lang="en-US" sz="2400" dirty="0" smtClean="0">
                <a:latin typeface="+mn-lt"/>
              </a:rPr>
              <a:t>Largely </a:t>
            </a:r>
            <a:r>
              <a:rPr lang="en-US" sz="2400" dirty="0">
                <a:latin typeface="+mn-lt"/>
              </a:rPr>
              <a:t>due to ability to recover part of rocket (Stage 1) </a:t>
            </a:r>
            <a:endParaRPr lang="en-US" sz="2400" dirty="0" smtClean="0">
              <a:latin typeface="+mn-lt"/>
            </a:endParaRPr>
          </a:p>
          <a:p>
            <a:pPr>
              <a:spcBef>
                <a:spcPts val="1400"/>
              </a:spcBef>
            </a:pPr>
            <a:r>
              <a:rPr lang="en-US" sz="2400" dirty="0" smtClean="0">
                <a:latin typeface="+mn-lt"/>
              </a:rPr>
              <a:t>Space </a:t>
            </a:r>
            <a:r>
              <a:rPr lang="en-US" sz="2400" dirty="0">
                <a:latin typeface="+mn-lt"/>
              </a:rPr>
              <a:t>Y wants to compete with Space X </a:t>
            </a:r>
            <a:endParaRPr lang="en-US" sz="2400" dirty="0" smtClean="0">
              <a:latin typeface="+mn-lt"/>
            </a:endParaRPr>
          </a:p>
          <a:p>
            <a:pPr>
              <a:spcBef>
                <a:spcPts val="1400"/>
              </a:spcBef>
            </a:pPr>
            <a:r>
              <a:rPr lang="en-US" sz="2400" dirty="0" smtClean="0">
                <a:latin typeface="+mn-lt"/>
              </a:rPr>
              <a:t>Problem</a:t>
            </a:r>
            <a:r>
              <a:rPr lang="en-US" sz="2400" dirty="0">
                <a:latin typeface="+mn-lt"/>
              </a:rPr>
              <a:t>: </a:t>
            </a:r>
            <a:r>
              <a:rPr lang="en-US" sz="2400" dirty="0" smtClean="0">
                <a:latin typeface="+mn-lt"/>
              </a:rPr>
              <a:t>Space </a:t>
            </a:r>
            <a:r>
              <a:rPr lang="en-US" sz="2400" dirty="0">
                <a:latin typeface="+mn-lt"/>
              </a:rPr>
              <a:t>Y tasks us to train a machine learning model to predict successful Stage 1 recover</a:t>
            </a:r>
            <a:endParaRPr lang="en-US" sz="22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Correlation payload and success for Launch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92285" y="2043915"/>
            <a:ext cx="9430447" cy="3488628"/>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Logistic regression classification </a:t>
            </a:r>
            <a:r>
              <a:rPr lang="en-US" dirty="0">
                <a:solidFill>
                  <a:srgbClr val="0B49CB"/>
                </a:solidFill>
                <a:latin typeface="Abadi"/>
              </a:rPr>
              <a:t>Accuracy</a:t>
            </a:r>
            <a:endParaRPr lang="en-US" dirty="0">
              <a:solidFill>
                <a:srgbClr val="0B49CB"/>
              </a:solidFill>
            </a:endParaRPr>
          </a:p>
        </p:txBody>
      </p:sp>
      <p:pic>
        <p:nvPicPr>
          <p:cNvPr id="3" name="Picture 2"/>
          <p:cNvPicPr>
            <a:picLocks noChangeAspect="1"/>
          </p:cNvPicPr>
          <p:nvPr/>
        </p:nvPicPr>
        <p:blipFill>
          <a:blip r:embed="rId3"/>
          <a:stretch>
            <a:fillRect/>
          </a:stretch>
        </p:blipFill>
        <p:spPr>
          <a:xfrm>
            <a:off x="667769" y="1927252"/>
            <a:ext cx="10617842" cy="3391999"/>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panose="020B0604020104020204"/>
              </a:rPr>
              <a:t>Support vector </a:t>
            </a:r>
            <a:r>
              <a:rPr lang="en-US" dirty="0" smtClean="0">
                <a:solidFill>
                  <a:schemeClr val="accent1"/>
                </a:solidFill>
                <a:latin typeface="Abadi" panose="020B0604020104020204"/>
              </a:rPr>
              <a:t>machine </a:t>
            </a:r>
            <a:r>
              <a:rPr lang="en-US" dirty="0" smtClean="0">
                <a:solidFill>
                  <a:schemeClr val="accent1"/>
                </a:solidFill>
                <a:latin typeface="Abadi"/>
              </a:rPr>
              <a:t>Classification </a:t>
            </a:r>
            <a:r>
              <a:rPr lang="en-US" dirty="0">
                <a:solidFill>
                  <a:schemeClr val="accent1"/>
                </a:solidFill>
                <a:latin typeface="Abadi"/>
              </a:rPr>
              <a:t>Accuracy</a:t>
            </a:r>
          </a:p>
        </p:txBody>
      </p:sp>
      <p:pic>
        <p:nvPicPr>
          <p:cNvPr id="2" name="Picture 1"/>
          <p:cNvPicPr>
            <a:picLocks noChangeAspect="1"/>
          </p:cNvPicPr>
          <p:nvPr/>
        </p:nvPicPr>
        <p:blipFill>
          <a:blip r:embed="rId2"/>
          <a:stretch>
            <a:fillRect/>
          </a:stretch>
        </p:blipFill>
        <p:spPr>
          <a:xfrm>
            <a:off x="1817173" y="1329093"/>
            <a:ext cx="8421275" cy="4696480"/>
          </a:xfrm>
          <a:prstGeom prst="rect">
            <a:avLst/>
          </a:prstGeom>
        </p:spPr>
      </p:pic>
    </p:spTree>
    <p:extLst>
      <p:ext uri="{BB962C8B-B14F-4D97-AF65-F5344CB8AC3E}">
        <p14:creationId xmlns:p14="http://schemas.microsoft.com/office/powerpoint/2010/main" val="40326944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Decision </a:t>
            </a:r>
            <a:r>
              <a:rPr lang="en-US" dirty="0" smtClean="0">
                <a:solidFill>
                  <a:srgbClr val="0B49CB"/>
                </a:solidFill>
                <a:latin typeface="Abadi"/>
              </a:rPr>
              <a:t>Tree </a:t>
            </a:r>
            <a:r>
              <a:rPr lang="en-US" dirty="0" smtClean="0">
                <a:solidFill>
                  <a:srgbClr val="0B49CB"/>
                </a:solidFill>
                <a:latin typeface="Abadi"/>
              </a:rPr>
              <a:t>Classification </a:t>
            </a:r>
            <a:r>
              <a:rPr lang="en-US" dirty="0">
                <a:solidFill>
                  <a:srgbClr val="0B49CB"/>
                </a:solidFill>
                <a:latin typeface="Abadi"/>
              </a:rPr>
              <a:t>Accuracy</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595335" y="1908547"/>
            <a:ext cx="10433966" cy="3400871"/>
          </a:xfrm>
          <a:prstGeom prst="rect">
            <a:avLst/>
          </a:prstGeom>
        </p:spPr>
      </p:pic>
    </p:spTree>
    <p:extLst>
      <p:ext uri="{BB962C8B-B14F-4D97-AF65-F5344CB8AC3E}">
        <p14:creationId xmlns:p14="http://schemas.microsoft.com/office/powerpoint/2010/main" val="1739970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K-nearest neighbors classification </a:t>
            </a:r>
            <a:r>
              <a:rPr lang="en-US" dirty="0">
                <a:solidFill>
                  <a:srgbClr val="0B49CB"/>
                </a:solidFill>
                <a:latin typeface="Abadi"/>
              </a:rPr>
              <a:t>Accuracy</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1559962" y="1453701"/>
            <a:ext cx="8935697" cy="4772691"/>
          </a:xfrm>
          <a:prstGeom prst="rect">
            <a:avLst/>
          </a:prstGeom>
        </p:spPr>
      </p:pic>
    </p:spTree>
    <p:extLst>
      <p:ext uri="{BB962C8B-B14F-4D97-AF65-F5344CB8AC3E}">
        <p14:creationId xmlns:p14="http://schemas.microsoft.com/office/powerpoint/2010/main" val="134840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666522" y="1537058"/>
            <a:ext cx="5048250" cy="4314825"/>
          </a:xfrm>
          <a:prstGeom prst="rect">
            <a:avLst/>
          </a:prstGeom>
        </p:spPr>
      </p:pic>
      <p:sp>
        <p:nvSpPr>
          <p:cNvPr id="3" name="TextBox 2"/>
          <p:cNvSpPr txBox="1"/>
          <p:nvPr/>
        </p:nvSpPr>
        <p:spPr>
          <a:xfrm>
            <a:off x="1150374" y="1779639"/>
            <a:ext cx="2084439" cy="3416320"/>
          </a:xfrm>
          <a:prstGeom prst="rect">
            <a:avLst/>
          </a:prstGeom>
          <a:noFill/>
        </p:spPr>
        <p:txBody>
          <a:bodyPr wrap="square" rtlCol="0">
            <a:spAutoFit/>
          </a:bodyPr>
          <a:lstStyle/>
          <a:p>
            <a:r>
              <a:rPr lang="en-US" dirty="0"/>
              <a:t>Since all models performed the same for the test set, the confusion matrix is the same across all models. The models predicted 12 successful landings when the true label was successful landing.</a:t>
            </a:r>
          </a:p>
        </p:txBody>
      </p:sp>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Rectangle 2"/>
          <p:cNvSpPr/>
          <p:nvPr/>
        </p:nvSpPr>
        <p:spPr>
          <a:xfrm>
            <a:off x="780139" y="1479144"/>
            <a:ext cx="10677833" cy="2462213"/>
          </a:xfrm>
          <a:prstGeom prst="rect">
            <a:avLst/>
          </a:prstGeom>
        </p:spPr>
        <p:txBody>
          <a:bodyPr wrap="square">
            <a:spAutoFit/>
          </a:bodyPr>
          <a:lstStyle/>
          <a:p>
            <a:pPr marL="342900" indent="-342900">
              <a:buFont typeface="Arial" panose="020B0604020202020204" pitchFamily="34" charset="0"/>
              <a:buChar char="•"/>
            </a:pPr>
            <a:r>
              <a:rPr lang="en-US" sz="2200" dirty="0"/>
              <a:t>Our task: to develop a machine learning model for Space Y who wants to bid against </a:t>
            </a:r>
            <a:r>
              <a:rPr lang="en-US" sz="2200" dirty="0" err="1"/>
              <a:t>SpaceX</a:t>
            </a:r>
            <a:r>
              <a:rPr lang="en-US" sz="2200" dirty="0"/>
              <a:t> </a:t>
            </a:r>
            <a:endParaRPr lang="en-US" sz="2200" dirty="0" smtClean="0"/>
          </a:p>
          <a:p>
            <a:pPr marL="342900" indent="-342900">
              <a:buFont typeface="Arial" panose="020B0604020202020204" pitchFamily="34" charset="0"/>
              <a:buChar char="•"/>
            </a:pPr>
            <a:r>
              <a:rPr lang="en-US" sz="2200" dirty="0" smtClean="0"/>
              <a:t>The </a:t>
            </a:r>
            <a:r>
              <a:rPr lang="en-US" sz="2200" dirty="0"/>
              <a:t>goal of model is to predict when Stage 1 will successfully land </a:t>
            </a:r>
            <a:endParaRPr lang="en-US" sz="2200" dirty="0" smtClean="0"/>
          </a:p>
          <a:p>
            <a:pPr marL="342900" indent="-342900">
              <a:buFont typeface="Arial" panose="020B0604020202020204" pitchFamily="34" charset="0"/>
              <a:buChar char="•"/>
            </a:pPr>
            <a:r>
              <a:rPr lang="en-US" sz="2200" dirty="0" smtClean="0"/>
              <a:t>We </a:t>
            </a:r>
            <a:r>
              <a:rPr lang="en-US" sz="2200" dirty="0"/>
              <a:t>created a machine learning model with an accuracy of 83% ◦ </a:t>
            </a:r>
            <a:endParaRPr lang="en-US" sz="2200" dirty="0" smtClean="0"/>
          </a:p>
          <a:p>
            <a:pPr marL="342900" indent="-342900">
              <a:buFont typeface="Arial" panose="020B0604020202020204" pitchFamily="34" charset="0"/>
              <a:buChar char="•"/>
            </a:pPr>
            <a:r>
              <a:rPr lang="en-US" sz="2200" dirty="0" err="1" smtClean="0"/>
              <a:t>Allon</a:t>
            </a:r>
            <a:r>
              <a:rPr lang="en-US" sz="2200" dirty="0" smtClean="0"/>
              <a:t> </a:t>
            </a:r>
            <a:r>
              <a:rPr lang="en-US" sz="2200" dirty="0"/>
              <a:t>Mask of </a:t>
            </a:r>
            <a:r>
              <a:rPr lang="en-US" sz="2200" dirty="0" err="1"/>
              <a:t>SpaceY</a:t>
            </a:r>
            <a:r>
              <a:rPr lang="en-US" sz="2200" dirty="0"/>
              <a:t> can use this model to predict with relatively high accuracy whether a launch will have a successful Stage 1 landing before launch to determine whether the launch should be made or </a:t>
            </a:r>
            <a:r>
              <a:rPr lang="en-US" sz="2200" dirty="0" smtClean="0"/>
              <a:t>not</a:t>
            </a: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https://github.com/Nam1212/Applied-Data-Science-Capstone/tree/161c299d03bdd45ef3ebeff011f5517635ffed6d/Applied%20Data%20Science%20Capstone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Collect data from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Wiki and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a:t>
            </a:r>
          </a:p>
          <a:p>
            <a:pPr>
              <a:lnSpc>
                <a:spcPct val="120000"/>
              </a:lnSpc>
              <a:spcBef>
                <a:spcPts val="1400"/>
              </a:spcBef>
            </a:pPr>
            <a:r>
              <a:rPr lang="en-US" sz="8800" dirty="0" smtClean="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Cleaning data and add label for landing successful and unsuccessful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Try model and parameter with </a:t>
            </a:r>
            <a:r>
              <a:rPr lang="en-US" sz="7600" dirty="0" err="1" smtClean="0">
                <a:solidFill>
                  <a:schemeClr val="bg2">
                    <a:lumMod val="50000"/>
                  </a:schemeClr>
                </a:solidFill>
                <a:latin typeface="Abadi"/>
              </a:rPr>
              <a:t>GridSearch</a:t>
            </a:r>
            <a:r>
              <a:rPr lang="en-US" sz="7600" dirty="0" err="1" smtClean="0">
                <a:solidFill>
                  <a:schemeClr val="bg2">
                    <a:lumMod val="50000"/>
                  </a:schemeClr>
                </a:solidFill>
                <a:latin typeface="Abadi"/>
              </a:rPr>
              <a:t>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smtClean="0"/>
              <a:t>After we gathering data from 2 source, we have 2 table:</a:t>
            </a:r>
          </a:p>
          <a:p>
            <a:r>
              <a:rPr lang="en-US" sz="2400" dirty="0" smtClean="0"/>
              <a:t>Space </a:t>
            </a:r>
            <a:r>
              <a:rPr lang="en-US" sz="2400" dirty="0"/>
              <a:t>X API Data </a:t>
            </a:r>
            <a:r>
              <a:rPr lang="en-US" sz="2400" dirty="0" smtClean="0"/>
              <a:t>Columns include:</a:t>
            </a:r>
          </a:p>
          <a:p>
            <a:pPr marL="0" indent="0">
              <a:buNone/>
            </a:pPr>
            <a:r>
              <a:rPr lang="en-US" sz="2400" dirty="0" smtClean="0"/>
              <a:t> </a:t>
            </a:r>
            <a:r>
              <a:rPr lang="en-US" sz="2400" dirty="0" err="1"/>
              <a:t>FlightNumber</a:t>
            </a:r>
            <a:r>
              <a:rPr lang="en-US" sz="2400" dirty="0"/>
              <a:t>, Date, </a:t>
            </a:r>
            <a:r>
              <a:rPr lang="en-US" sz="2400" dirty="0" err="1"/>
              <a:t>BoosterVersion</a:t>
            </a:r>
            <a:r>
              <a:rPr lang="en-US" sz="2400" dirty="0"/>
              <a:t>, </a:t>
            </a:r>
            <a:r>
              <a:rPr lang="en-US" sz="2400" dirty="0" err="1"/>
              <a:t>PayloadMass</a:t>
            </a:r>
            <a:r>
              <a:rPr lang="en-US" sz="2400" dirty="0"/>
              <a:t>, Orbit, </a:t>
            </a:r>
            <a:r>
              <a:rPr lang="en-US" sz="2400" dirty="0" err="1"/>
              <a:t>LaunchSite</a:t>
            </a:r>
            <a:r>
              <a:rPr lang="en-US" sz="2400" dirty="0"/>
              <a:t>, Outcome, Flights, </a:t>
            </a:r>
            <a:r>
              <a:rPr lang="en-US" sz="2400" dirty="0" err="1"/>
              <a:t>GridFins</a:t>
            </a:r>
            <a:r>
              <a:rPr lang="en-US" sz="2400" dirty="0"/>
              <a:t>, Reused, Legs, </a:t>
            </a:r>
            <a:r>
              <a:rPr lang="en-US" sz="2400" dirty="0" err="1"/>
              <a:t>LandingPad</a:t>
            </a:r>
            <a:r>
              <a:rPr lang="en-US" sz="2400" dirty="0"/>
              <a:t>, Block, </a:t>
            </a:r>
            <a:r>
              <a:rPr lang="en-US" sz="2400" dirty="0" err="1"/>
              <a:t>ReusedCount</a:t>
            </a:r>
            <a:r>
              <a:rPr lang="en-US" sz="2400" dirty="0"/>
              <a:t>, Serial, Longitude</a:t>
            </a:r>
            <a:r>
              <a:rPr lang="en-US" sz="2400" dirty="0" smtClean="0"/>
              <a:t>, Latitude </a:t>
            </a:r>
          </a:p>
          <a:p>
            <a:r>
              <a:rPr lang="en-US" sz="2400" dirty="0" smtClean="0"/>
              <a:t>Wikipedia </a:t>
            </a:r>
            <a:r>
              <a:rPr lang="en-US" sz="2400" dirty="0" err="1"/>
              <a:t>Webscrape</a:t>
            </a:r>
            <a:r>
              <a:rPr lang="en-US" sz="2400" dirty="0"/>
              <a:t> Data </a:t>
            </a:r>
            <a:r>
              <a:rPr lang="en-US" sz="2400" dirty="0" smtClean="0"/>
              <a:t>Columns include: </a:t>
            </a:r>
          </a:p>
          <a:p>
            <a:pPr marL="0" indent="0">
              <a:buNone/>
            </a:pPr>
            <a:r>
              <a:rPr lang="en-US" sz="2400" dirty="0" smtClean="0"/>
              <a:t>Flight </a:t>
            </a:r>
            <a:r>
              <a:rPr lang="en-US" sz="2400" dirty="0"/>
              <a:t>No., Launch site, Payload, </a:t>
            </a:r>
            <a:r>
              <a:rPr lang="en-US" sz="2400" dirty="0" err="1"/>
              <a:t>PayloadMass</a:t>
            </a:r>
            <a:r>
              <a:rPr lang="en-US" sz="2400" dirty="0"/>
              <a:t>, Orbit, Customer, Launch outcome, Version Booster, Booster landing, Date, Tim</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p:cNvSpPr/>
          <p:nvPr/>
        </p:nvSpPr>
        <p:spPr>
          <a:xfrm>
            <a:off x="1632155" y="3099436"/>
            <a:ext cx="1140542"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Request API </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3338052" y="3099436"/>
            <a:ext cx="1140542"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Get </a:t>
            </a:r>
            <a:r>
              <a:rPr lang="en-US" dirty="0" err="1" smtClean="0">
                <a:ln w="0"/>
                <a:solidFill>
                  <a:schemeClr val="tx1"/>
                </a:solidFill>
                <a:effectLst>
                  <a:outerShdw blurRad="38100" dist="19050" dir="2700000" algn="tl" rotWithShape="0">
                    <a:schemeClr val="dk1">
                      <a:alpha val="40000"/>
                    </a:schemeClr>
                  </a:outerShdw>
                </a:effectLst>
              </a:rPr>
              <a:t>json</a:t>
            </a:r>
            <a:r>
              <a:rPr lang="en-US" dirty="0" smtClean="0">
                <a:ln w="0"/>
                <a:solidFill>
                  <a:schemeClr val="tx1"/>
                </a:solidFill>
                <a:effectLst>
                  <a:outerShdw blurRad="38100" dist="19050" dir="2700000" algn="tl" rotWithShape="0">
                    <a:schemeClr val="dk1">
                      <a:alpha val="40000"/>
                    </a:schemeClr>
                  </a:outerShdw>
                </a:effectLst>
              </a:rPr>
              <a:t> file from API text</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5206180" y="3099436"/>
            <a:ext cx="1853381"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Normalize </a:t>
            </a:r>
            <a:r>
              <a:rPr lang="en-US" dirty="0" err="1" smtClean="0">
                <a:ln w="0"/>
                <a:solidFill>
                  <a:schemeClr val="tx1"/>
                </a:solidFill>
                <a:effectLst>
                  <a:outerShdw blurRad="38100" dist="19050" dir="2700000" algn="tl" rotWithShape="0">
                    <a:schemeClr val="dk1">
                      <a:alpha val="40000"/>
                    </a:schemeClr>
                  </a:outerShdw>
                </a:effectLst>
              </a:rPr>
              <a:t>json</a:t>
            </a:r>
            <a:r>
              <a:rPr lang="en-US" dirty="0" smtClean="0">
                <a:ln w="0"/>
                <a:solidFill>
                  <a:schemeClr val="tx1"/>
                </a:solidFill>
                <a:effectLst>
                  <a:outerShdw blurRad="38100" dist="19050" dir="2700000" algn="tl" rotWithShape="0">
                    <a:schemeClr val="dk1">
                      <a:alpha val="40000"/>
                    </a:schemeClr>
                  </a:outerShdw>
                </a:effectLst>
              </a:rPr>
              <a:t> to pandas table</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7910051" y="3099436"/>
            <a:ext cx="2472813"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b="1" dirty="0" smtClean="0">
              <a:solidFill>
                <a:schemeClr val="tx1"/>
              </a:solidFill>
            </a:endParaRPr>
          </a:p>
          <a:p>
            <a:endParaRPr lang="en-US" b="1" dirty="0">
              <a:solidFill>
                <a:schemeClr val="tx1"/>
              </a:solidFill>
            </a:endParaRPr>
          </a:p>
          <a:p>
            <a:r>
              <a:rPr lang="en-US" b="1" dirty="0" smtClean="0">
                <a:solidFill>
                  <a:schemeClr val="tx1"/>
                </a:solidFill>
              </a:rPr>
              <a:t>Filter </a:t>
            </a:r>
            <a:r>
              <a:rPr lang="en-US" b="1" dirty="0">
                <a:solidFill>
                  <a:schemeClr val="tx1"/>
                </a:solidFill>
              </a:rPr>
              <a:t>the </a:t>
            </a:r>
            <a:r>
              <a:rPr lang="en-US" b="1" dirty="0" err="1">
                <a:solidFill>
                  <a:schemeClr val="tx1"/>
                </a:solidFill>
              </a:rPr>
              <a:t>dataframe</a:t>
            </a:r>
            <a:r>
              <a:rPr lang="en-US" b="1" dirty="0">
                <a:solidFill>
                  <a:schemeClr val="tx1"/>
                </a:solidFill>
              </a:rPr>
              <a:t> to </a:t>
            </a:r>
            <a:endParaRPr lang="en-US" b="1" dirty="0" smtClean="0">
              <a:solidFill>
                <a:schemeClr val="tx1"/>
              </a:solidFill>
            </a:endParaRPr>
          </a:p>
          <a:p>
            <a:pPr algn="ctr"/>
            <a:r>
              <a:rPr lang="en-US" b="1" dirty="0" smtClean="0">
                <a:solidFill>
                  <a:schemeClr val="tx1"/>
                </a:solidFill>
              </a:rPr>
              <a:t>only </a:t>
            </a:r>
            <a:r>
              <a:rPr lang="en-US" b="1" dirty="0">
                <a:solidFill>
                  <a:schemeClr val="tx1"/>
                </a:solidFill>
              </a:rPr>
              <a:t>include `Falcon 9` launches</a:t>
            </a:r>
            <a:endParaRPr lang="en-US" dirty="0">
              <a:solidFill>
                <a:schemeClr val="tx1"/>
              </a:solidFill>
            </a:endParaRPr>
          </a:p>
          <a:p>
            <a:r>
              <a:rPr lang="en-US" dirty="0">
                <a:solidFill>
                  <a:schemeClr val="tx1"/>
                </a:solidFill>
              </a:rPr>
              <a:t/>
            </a:r>
            <a:br>
              <a:rPr lang="en-US" dirty="0">
                <a:solidFill>
                  <a:schemeClr val="tx1"/>
                </a:solidFill>
              </a:rPr>
            </a:br>
            <a:endParaRPr lang="en-US" dirty="0">
              <a:solidFill>
                <a:schemeClr val="tx1"/>
              </a:solidFill>
            </a:endParaRPr>
          </a:p>
        </p:txBody>
      </p:sp>
      <p:cxnSp>
        <p:nvCxnSpPr>
          <p:cNvPr id="11" name="Straight Arrow Connector 10"/>
          <p:cNvCxnSpPr>
            <a:stCxn id="2" idx="3"/>
            <a:endCxn id="7" idx="1"/>
          </p:cNvCxnSpPr>
          <p:nvPr/>
        </p:nvCxnSpPr>
        <p:spPr>
          <a:xfrm>
            <a:off x="2772697" y="3556636"/>
            <a:ext cx="565355"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3" name="Straight Arrow Connector 12"/>
          <p:cNvCxnSpPr>
            <a:stCxn id="7" idx="3"/>
          </p:cNvCxnSpPr>
          <p:nvPr/>
        </p:nvCxnSpPr>
        <p:spPr>
          <a:xfrm>
            <a:off x="4478594" y="3556636"/>
            <a:ext cx="860322"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5" name="Straight Arrow Connector 14"/>
          <p:cNvCxnSpPr>
            <a:stCxn id="8" idx="3"/>
          </p:cNvCxnSpPr>
          <p:nvPr/>
        </p:nvCxnSpPr>
        <p:spPr>
          <a:xfrm>
            <a:off x="7059561" y="3556636"/>
            <a:ext cx="983226"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p:cNvSpPr/>
          <p:nvPr/>
        </p:nvSpPr>
        <p:spPr>
          <a:xfrm>
            <a:off x="2382501" y="2488748"/>
            <a:ext cx="2002686" cy="14672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Request the Falcon9 Launch Wiki page from its URL</a:t>
            </a:r>
            <a:endParaRPr lang="en-US" dirty="0"/>
          </a:p>
        </p:txBody>
      </p:sp>
      <p:sp>
        <p:nvSpPr>
          <p:cNvPr id="8" name="Rectangle 7"/>
          <p:cNvSpPr/>
          <p:nvPr/>
        </p:nvSpPr>
        <p:spPr>
          <a:xfrm>
            <a:off x="5186515" y="2430941"/>
            <a:ext cx="2133601" cy="15828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 </a:t>
            </a:r>
            <a:endParaRPr lang="en-US" b="1" dirty="0" smtClean="0"/>
          </a:p>
          <a:p>
            <a:endParaRPr lang="en-US" b="1" dirty="0"/>
          </a:p>
          <a:p>
            <a:r>
              <a:rPr lang="en-US" b="1" dirty="0" smtClean="0"/>
              <a:t>Extract </a:t>
            </a:r>
            <a:r>
              <a:rPr lang="en-US" b="1" dirty="0"/>
              <a:t>all column/variable names from the HTML table </a:t>
            </a:r>
            <a:r>
              <a:rPr lang="en-US" b="1" dirty="0" smtClean="0"/>
              <a:t>header with </a:t>
            </a:r>
            <a:r>
              <a:rPr lang="en-US" b="1" dirty="0" err="1" smtClean="0"/>
              <a:t>beautifulSoup</a:t>
            </a:r>
            <a:endParaRPr lang="en-US" dirty="0"/>
          </a:p>
          <a:p>
            <a:r>
              <a:rPr lang="en-US" dirty="0"/>
              <a:t/>
            </a:r>
            <a:br>
              <a:rPr lang="en-US" dirty="0"/>
            </a:br>
            <a:endParaRPr lang="en-US" dirty="0"/>
          </a:p>
        </p:txBody>
      </p:sp>
      <p:sp>
        <p:nvSpPr>
          <p:cNvPr id="9" name="Rectangle 8"/>
          <p:cNvSpPr/>
          <p:nvPr/>
        </p:nvSpPr>
        <p:spPr>
          <a:xfrm>
            <a:off x="5299587" y="4759111"/>
            <a:ext cx="1907458" cy="14672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t>Create a data frame by parsing the launch HTML tables</a:t>
            </a:r>
            <a:endParaRPr lang="en-US" dirty="0"/>
          </a:p>
        </p:txBody>
      </p:sp>
      <p:cxnSp>
        <p:nvCxnSpPr>
          <p:cNvPr id="12" name="Straight Arrow Connector 11"/>
          <p:cNvCxnSpPr>
            <a:stCxn id="7" idx="3"/>
            <a:endCxn id="8" idx="1"/>
          </p:cNvCxnSpPr>
          <p:nvPr/>
        </p:nvCxnSpPr>
        <p:spPr>
          <a:xfrm>
            <a:off x="4385187" y="3222389"/>
            <a:ext cx="801328"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3" name="Straight Arrow Connector 32"/>
          <p:cNvCxnSpPr>
            <a:stCxn id="8" idx="2"/>
            <a:endCxn id="9" idx="0"/>
          </p:cNvCxnSpPr>
          <p:nvPr/>
        </p:nvCxnSpPr>
        <p:spPr>
          <a:xfrm>
            <a:off x="6253316" y="4013837"/>
            <a:ext cx="0" cy="74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www.w3.org/XML/1998/namespace"/>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office/infopath/2007/PartnerControls"/>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424</TotalTime>
  <Words>921</Words>
  <Application>Microsoft Office PowerPoint</Application>
  <PresentationFormat>Widescreen</PresentationFormat>
  <Paragraphs>182</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IBM Plex Mono SemiBold</vt:lpstr>
      <vt:lpstr>SF Pro</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Nhật Nam Võ</cp:lastModifiedBy>
  <cp:revision>209</cp:revision>
  <dcterms:created xsi:type="dcterms:W3CDTF">2021-04-29T18:58:34Z</dcterms:created>
  <dcterms:modified xsi:type="dcterms:W3CDTF">2023-06-28T14:01:59Z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